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48EB-8B9E-412A-BDDF-388A54789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A0005F-FC93-425F-AFA6-04DD5EDA8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43351-3168-43C6-A2DA-002FEFF9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B062D-D3AF-4F32-A953-F1C9BFB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B81F2-BB3D-43BF-B197-E04BB420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301D-4703-4B1A-B680-20BB7F4A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FC9EB1-87A2-4793-8580-B7FD1F39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56C1E-74A5-44CC-83AE-D9AB47DE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C39E2-1040-4D4B-B3AE-6DA3E6EC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A917-2B2C-49F5-8F4F-5D4CC6B6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B27C2-2690-496D-82A0-3291A1D46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981DE-6978-46FE-8D8E-40B45115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B3840-69D1-4793-94C2-9D0C4855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3A565-5A61-4FED-8E72-D7A1103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EA1DF-5BB1-4E8D-9149-2BBE8FEE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4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0814-99E5-44A7-B8C6-83E8D392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5121A-892F-424E-AEB6-B8DE17149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E215F-5694-4088-9095-FF8867D5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33C42-B839-4892-AEDF-AFF167AA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CA269-89AC-4BD7-80D0-633F7A46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8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7BE7-32D3-403E-A9B6-FDDFAE51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5798A-11E2-4A7F-9CEA-C3BC0A4BB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0B1ED-57F6-4772-A335-7ABFB18A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84E0F-FF13-45A1-97C5-85FB36EB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F622-6F41-4E6C-875D-D30A55A2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FF8B-A8B6-4192-8757-CC669A8D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5B3B5-D9A8-4647-8793-BD1F61B38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1D16-8EC8-40CB-95AA-B2F0B6BC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56A65-DD83-4BAD-AA7A-D40CAEC6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36125-8A22-480B-8B6F-7605DDF4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B9980-76DE-4941-BA8E-CC243E9A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3A3C8-AA7A-46E1-BB5F-5F2E650B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55824-C3AF-4A92-9D1A-CB00524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15C1E7-2E33-4A0F-92F1-EBBA42952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6A81DA-AAA9-4257-A0FE-1A24D3B7A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97EF95-885D-4283-A4A9-C72488B27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D95C24-EFBC-4E34-9A71-2A7B479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B6399-743D-4A95-9D9D-9D723F3A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90705-37C3-4059-9827-35A06F4F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A2F8D-5133-46B6-93EB-D7C5BB5C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6ABB67-18B8-488C-953F-3DF88E95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CBFF4-0A65-427E-B6C6-CF18B57F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BF5E8-F18C-4376-B90A-FF959D43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C74EA-E67F-419B-AE7C-2B5F1EF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49E18-5C22-4E95-94DA-826B8AF3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4B044-924B-49D2-A226-B4DBA4BE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2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1AA7E-EA5A-413A-A9DC-F611E566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37768-48D0-42EC-B6FB-96407561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E0D71-BDC4-4BB7-A443-279785B3F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47AFD-FBC1-4E7F-ADAE-D6E42D29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CC3BC-7757-4F4D-9B8D-657542CB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9E9D7-1DE2-45FA-9A27-65597BC4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5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3EAB4-7490-4431-A499-F7E5B9F6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856076-689B-4EA0-BB6D-8E5F3D0CD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77E49-C6D1-4A6C-A45B-98E26074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A5AF4-9CD4-4913-AAE9-0A08102A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4EF4-D98E-4537-9565-F026092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EA0A8B-0C2F-4710-BFD5-16E3C40B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E7A9D9-BB65-4E64-94EC-83B60367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7C1FF-B8E6-4D50-BA8E-7AB1E0B7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B6B68-8913-4A63-9346-77E74AEB7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2A0A3-40A0-4ED1-94FC-8E2188EB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CBD9F-7607-4BAD-8CD0-CF8D11151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2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7C247D-A109-4021-B5C2-BF880C84D897}"/>
              </a:ext>
            </a:extLst>
          </p:cNvPr>
          <p:cNvSpPr txBox="1"/>
          <p:nvPr/>
        </p:nvSpPr>
        <p:spPr>
          <a:xfrm>
            <a:off x="1159933" y="968865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Index.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53BDD-D509-4E5D-A7D0-A0CFDF381778}"/>
              </a:ext>
            </a:extLst>
          </p:cNvPr>
          <p:cNvSpPr txBox="1"/>
          <p:nvPr/>
        </p:nvSpPr>
        <p:spPr>
          <a:xfrm>
            <a:off x="1507066" y="1417598"/>
            <a:ext cx="5477933" cy="552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Starting … 2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Visual interface … 3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loading … 4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visualization … 5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Structure/Mitochondria Correction … 9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Subset generation … 10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Parallel coordinate plot … 11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endParaRPr lang="en-US" altLang="ko-KR" sz="1600" dirty="0"/>
          </a:p>
          <a:p>
            <a:pPr marL="342900" indent="-342900">
              <a:lnSpc>
                <a:spcPct val="250000"/>
              </a:lnSpc>
              <a:buAutoNum type="arabicParenR"/>
            </a:pP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FDB86-236C-4626-B033-F992416820B9}"/>
              </a:ext>
            </a:extLst>
          </p:cNvPr>
          <p:cNvSpPr txBox="1"/>
          <p:nvPr/>
        </p:nvSpPr>
        <p:spPr>
          <a:xfrm>
            <a:off x="6637866" y="2100197"/>
            <a:ext cx="4639734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8) 2D projection plot … 12</a:t>
            </a: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9)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 type … 13</a:t>
            </a:r>
          </a:p>
          <a:p>
            <a:pPr marR="0" lvl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10)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Snapshot … 14</a:t>
            </a:r>
          </a:p>
        </p:txBody>
      </p:sp>
    </p:spTree>
    <p:extLst>
      <p:ext uri="{BB962C8B-B14F-4D97-AF65-F5344CB8AC3E}">
        <p14:creationId xmlns:p14="http://schemas.microsoft.com/office/powerpoint/2010/main" val="88819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A0E69D-7F2E-44BD-B8DF-8A815FDC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34" y="1175342"/>
            <a:ext cx="9386066" cy="1262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6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Subset generation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4D08D-0A55-449C-8F12-97C7673D511D}"/>
              </a:ext>
            </a:extLst>
          </p:cNvPr>
          <p:cNvSpPr txBox="1"/>
          <p:nvPr/>
        </p:nvSpPr>
        <p:spPr>
          <a:xfrm>
            <a:off x="7226965" y="5390270"/>
            <a:ext cx="454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Sub-dataset can be created for a specific region on the image through the Subset generation panel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107E96-8BDA-4AB6-A847-F950EBE8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34" y="2648904"/>
            <a:ext cx="5586352" cy="3541746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F09B544-7882-4EC2-9D8B-26D3BEAA8BD0}"/>
              </a:ext>
            </a:extLst>
          </p:cNvPr>
          <p:cNvSpPr/>
          <p:nvPr/>
        </p:nvSpPr>
        <p:spPr>
          <a:xfrm rot="7761731">
            <a:off x="4109720" y="3802380"/>
            <a:ext cx="226060" cy="406400"/>
          </a:xfrm>
          <a:prstGeom prst="downArrow">
            <a:avLst>
              <a:gd name="adj1" fmla="val 13333"/>
              <a:gd name="adj2" fmla="val 880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CD714-C870-4297-A194-1B6AC82E722E}"/>
              </a:ext>
            </a:extLst>
          </p:cNvPr>
          <p:cNvSpPr txBox="1"/>
          <p:nvPr/>
        </p:nvSpPr>
        <p:spPr>
          <a:xfrm>
            <a:off x="4422013" y="3631954"/>
            <a:ext cx="188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2. Adjust brush size with mouse wheel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35553-8AA9-49E9-8D2E-7205428C932C}"/>
              </a:ext>
            </a:extLst>
          </p:cNvPr>
          <p:cNvSpPr txBox="1"/>
          <p:nvPr/>
        </p:nvSpPr>
        <p:spPr>
          <a:xfrm>
            <a:off x="2126489" y="4005580"/>
            <a:ext cx="1867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3. Select an area by dragging the left button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76625-167D-4179-AE2E-83EB5B3E9A06}"/>
              </a:ext>
            </a:extLst>
          </p:cNvPr>
          <p:cNvSpPr txBox="1"/>
          <p:nvPr/>
        </p:nvSpPr>
        <p:spPr>
          <a:xfrm>
            <a:off x="3127183" y="1604247"/>
            <a:ext cx="2325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Add/erase brush for subregion filtering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BA1A2-5820-40C3-8A6E-CEF1DCF48C34}"/>
              </a:ext>
            </a:extLst>
          </p:cNvPr>
          <p:cNvSpPr txBox="1"/>
          <p:nvPr/>
        </p:nvSpPr>
        <p:spPr>
          <a:xfrm>
            <a:off x="8021542" y="1837846"/>
            <a:ext cx="2176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Create a subset of the selected area in the folder with the input name (dataset/[input name]).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428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952B18-3E61-40C6-AB67-CE888FDE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04" y="1737824"/>
            <a:ext cx="4985094" cy="4139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B5BD4-6323-4CF7-9EF2-5A5F80D50CDF}"/>
              </a:ext>
            </a:extLst>
          </p:cNvPr>
          <p:cNvSpPr txBox="1"/>
          <p:nvPr/>
        </p:nvSpPr>
        <p:spPr>
          <a:xfrm>
            <a:off x="279399" y="152400"/>
            <a:ext cx="299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Parallel</a:t>
            </a:r>
            <a:r>
              <a:rPr lang="ko-KR" altLang="en-US" b="1" dirty="0"/>
              <a:t> </a:t>
            </a:r>
            <a:r>
              <a:rPr lang="en-US" altLang="ko-KR" b="1" dirty="0"/>
              <a:t>coordinate</a:t>
            </a:r>
            <a:r>
              <a:rPr lang="ko-KR" altLang="en-US" b="1" dirty="0"/>
              <a:t> </a:t>
            </a:r>
            <a:r>
              <a:rPr lang="en-US" altLang="ko-KR" b="1" dirty="0"/>
              <a:t>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3E42F-1F20-4409-936D-A09D3B9B31DB}"/>
              </a:ext>
            </a:extLst>
          </p:cNvPr>
          <p:cNvSpPr txBox="1"/>
          <p:nvPr/>
        </p:nvSpPr>
        <p:spPr>
          <a:xfrm>
            <a:off x="6975765" y="2030431"/>
            <a:ext cx="3451204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Data filtering through thresholding </a:t>
            </a:r>
          </a:p>
          <a:p>
            <a:r>
              <a:rPr lang="en-US" altLang="ko-KR" sz="1100" b="1" dirty="0"/>
              <a:t>Adjust by dragging with the left mouse button</a:t>
            </a:r>
            <a:endParaRPr lang="ko-KR" altLang="en-US" sz="11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28350D2-6F89-47B3-87EF-543021084165}"/>
              </a:ext>
            </a:extLst>
          </p:cNvPr>
          <p:cNvCxnSpPr>
            <a:cxnSpLocks/>
          </p:cNvCxnSpPr>
          <p:nvPr/>
        </p:nvCxnSpPr>
        <p:spPr>
          <a:xfrm flipH="1">
            <a:off x="5856959" y="2346824"/>
            <a:ext cx="1099090" cy="40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46FA16-7484-41B7-9CF9-9BF9CAEB2AC3}"/>
              </a:ext>
            </a:extLst>
          </p:cNvPr>
          <p:cNvCxnSpPr>
            <a:cxnSpLocks/>
          </p:cNvCxnSpPr>
          <p:nvPr/>
        </p:nvCxnSpPr>
        <p:spPr>
          <a:xfrm flipH="1">
            <a:off x="5876675" y="1516548"/>
            <a:ext cx="1099090" cy="40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9E83C56-B611-49FD-8F08-13DFF3C08593}"/>
              </a:ext>
            </a:extLst>
          </p:cNvPr>
          <p:cNvSpPr txBox="1"/>
          <p:nvPr/>
        </p:nvSpPr>
        <p:spPr>
          <a:xfrm>
            <a:off x="6975765" y="1172766"/>
            <a:ext cx="2964102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Average feature value of currently selected data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023C75-A674-4A90-8F53-B3583A8EB1A3}"/>
              </a:ext>
            </a:extLst>
          </p:cNvPr>
          <p:cNvSpPr txBox="1"/>
          <p:nvPr/>
        </p:nvSpPr>
        <p:spPr>
          <a:xfrm>
            <a:off x="7585115" y="5220821"/>
            <a:ext cx="3451205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Visualize the morphological feature values of each detected mitochondria in a parallel coordinate plot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8866DF3-FC67-4729-A4E7-7B01AB551F10}"/>
              </a:ext>
            </a:extLst>
          </p:cNvPr>
          <p:cNvCxnSpPr>
            <a:cxnSpLocks/>
          </p:cNvCxnSpPr>
          <p:nvPr/>
        </p:nvCxnSpPr>
        <p:spPr>
          <a:xfrm flipH="1">
            <a:off x="5774834" y="3441251"/>
            <a:ext cx="1392788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76F42C0-7836-43BB-8459-206CE5129721}"/>
              </a:ext>
            </a:extLst>
          </p:cNvPr>
          <p:cNvSpPr txBox="1"/>
          <p:nvPr/>
        </p:nvSpPr>
        <p:spPr>
          <a:xfrm>
            <a:off x="7167622" y="2967303"/>
            <a:ext cx="3451205" cy="60016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By hovering on each line, corresponding mitochondria can be checked in the image visualization panel.</a:t>
            </a:r>
            <a:endParaRPr lang="ko-KR" altLang="en-US" sz="11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A4E243-D23B-4B66-A392-6F03A8E02080}"/>
              </a:ext>
            </a:extLst>
          </p:cNvPr>
          <p:cNvCxnSpPr>
            <a:cxnSpLocks/>
          </p:cNvCxnSpPr>
          <p:nvPr/>
        </p:nvCxnSpPr>
        <p:spPr>
          <a:xfrm>
            <a:off x="3568700" y="1817512"/>
            <a:ext cx="876300" cy="935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45704C-CDED-4C7E-B66A-9E1EF5663E2D}"/>
              </a:ext>
            </a:extLst>
          </p:cNvPr>
          <p:cNvSpPr txBox="1"/>
          <p:nvPr/>
        </p:nvSpPr>
        <p:spPr>
          <a:xfrm>
            <a:off x="2441865" y="1332176"/>
            <a:ext cx="2736830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Data filtering by dragging the right mouse button on each axis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7316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BB5BD4-6323-4CF7-9EF2-5A5F80D50CDF}"/>
              </a:ext>
            </a:extLst>
          </p:cNvPr>
          <p:cNvSpPr txBox="1"/>
          <p:nvPr/>
        </p:nvSpPr>
        <p:spPr>
          <a:xfrm>
            <a:off x="279399" y="152400"/>
            <a:ext cx="299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2D Projection plot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77DAE6-3CEF-4416-B8B7-755F4601C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91" t="53472"/>
          <a:stretch/>
        </p:blipFill>
        <p:spPr>
          <a:xfrm>
            <a:off x="347662" y="914399"/>
            <a:ext cx="5857876" cy="47746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85EBE-C4C1-4C26-B33B-B479CB48495F}"/>
              </a:ext>
            </a:extLst>
          </p:cNvPr>
          <p:cNvSpPr txBox="1"/>
          <p:nvPr/>
        </p:nvSpPr>
        <p:spPr>
          <a:xfrm>
            <a:off x="6507608" y="4961294"/>
            <a:ext cx="5336727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/>
                </a:solidFill>
              </a:rPr>
              <a:t>Select the feature to be expressed on each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/>
                </a:solidFill>
              </a:rPr>
              <a:t>When PCA or UMAP is selected, the dimensionality reduction module is executed to create 2D points and then visualize them.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69621-0735-4724-B75C-59BF3917AED1}"/>
              </a:ext>
            </a:extLst>
          </p:cNvPr>
          <p:cNvSpPr txBox="1"/>
          <p:nvPr/>
        </p:nvSpPr>
        <p:spPr>
          <a:xfrm>
            <a:off x="2778146" y="953489"/>
            <a:ext cx="2736830" cy="60016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Data filtering through thresholding</a:t>
            </a:r>
          </a:p>
          <a:p>
            <a:r>
              <a:rPr lang="en-US" altLang="ko-KR" sz="1100" b="1" dirty="0"/>
              <a:t>Adjust by dragging the left mouse button</a:t>
            </a:r>
            <a:endParaRPr lang="ko-KR" altLang="en-US" sz="11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B7873F-59AF-4598-B8EF-DEA3172785B6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679056" y="1253571"/>
            <a:ext cx="1099090" cy="3217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B56536-7D89-487F-91DD-95CFF5C8B7FE}"/>
              </a:ext>
            </a:extLst>
          </p:cNvPr>
          <p:cNvCxnSpPr>
            <a:cxnSpLocks/>
          </p:cNvCxnSpPr>
          <p:nvPr/>
        </p:nvCxnSpPr>
        <p:spPr>
          <a:xfrm flipH="1">
            <a:off x="3831971" y="1777043"/>
            <a:ext cx="1392788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047277-23EA-4F28-AF01-E21232A5BF60}"/>
              </a:ext>
            </a:extLst>
          </p:cNvPr>
          <p:cNvSpPr txBox="1"/>
          <p:nvPr/>
        </p:nvSpPr>
        <p:spPr>
          <a:xfrm>
            <a:off x="5259702" y="1465820"/>
            <a:ext cx="3451205" cy="60016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By hovering on each point, corresponding mitochondria can be checked in the image visualization panel.</a:t>
            </a:r>
            <a:endParaRPr lang="ko-KR" altLang="en-US" sz="11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C667AAF-6C91-4767-B4FA-74EE34B8CA35}"/>
              </a:ext>
            </a:extLst>
          </p:cNvPr>
          <p:cNvCxnSpPr>
            <a:cxnSpLocks/>
          </p:cNvCxnSpPr>
          <p:nvPr/>
        </p:nvCxnSpPr>
        <p:spPr>
          <a:xfrm flipV="1">
            <a:off x="2431162" y="5170192"/>
            <a:ext cx="1" cy="773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95AF95-AB16-42C3-9786-AF80FAD08460}"/>
              </a:ext>
            </a:extLst>
          </p:cNvPr>
          <p:cNvSpPr txBox="1"/>
          <p:nvPr/>
        </p:nvSpPr>
        <p:spPr>
          <a:xfrm>
            <a:off x="756241" y="5943601"/>
            <a:ext cx="4043809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Select the feature to be expressed on each axis.</a:t>
            </a:r>
          </a:p>
          <a:p>
            <a:r>
              <a:rPr lang="en-US" altLang="ko-KR" sz="1100" b="1" dirty="0"/>
              <a:t>When PCA or UMAP is selected, the dimensionality reduction module is executed to create 2D points and then visualize them.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56567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BB5BD4-6323-4CF7-9EF2-5A5F80D50CDF}"/>
              </a:ext>
            </a:extLst>
          </p:cNvPr>
          <p:cNvSpPr txBox="1"/>
          <p:nvPr/>
        </p:nvSpPr>
        <p:spPr>
          <a:xfrm>
            <a:off x="279399" y="152400"/>
            <a:ext cx="18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Analysis type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0FDC73-2EC6-4B8B-AC70-1ABDEDFF9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5" t="33889" r="31629" b="58889"/>
          <a:stretch/>
        </p:blipFill>
        <p:spPr>
          <a:xfrm>
            <a:off x="762753" y="990599"/>
            <a:ext cx="3013864" cy="885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C3C0F5-BE6A-4B83-A6B0-769826A1D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60" t="40972" r="33112" b="51805"/>
          <a:stretch/>
        </p:blipFill>
        <p:spPr>
          <a:xfrm>
            <a:off x="762753" y="2133600"/>
            <a:ext cx="2742650" cy="88582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3BF26C-B346-4C3C-8907-DE7498A9846F}"/>
              </a:ext>
            </a:extLst>
          </p:cNvPr>
          <p:cNvCxnSpPr>
            <a:cxnSpLocks/>
          </p:cNvCxnSpPr>
          <p:nvPr/>
        </p:nvCxnSpPr>
        <p:spPr>
          <a:xfrm flipH="1">
            <a:off x="3203321" y="1477005"/>
            <a:ext cx="16068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8A72C1-5831-4B31-920E-31851D6AD6FB}"/>
              </a:ext>
            </a:extLst>
          </p:cNvPr>
          <p:cNvSpPr txBox="1"/>
          <p:nvPr/>
        </p:nvSpPr>
        <p:spPr>
          <a:xfrm>
            <a:off x="4810125" y="1261561"/>
            <a:ext cx="5366808" cy="60016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Analyze only one dataset</a:t>
            </a:r>
          </a:p>
          <a:p>
            <a:r>
              <a:rPr lang="en-US" altLang="ko-KR" sz="1100" dirty="0"/>
              <a:t>Only information of mitochondria in the current dataset is displayed in the parallel coordinate plot and 2D projection plot.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12DD51E-71C7-44C0-9FDF-96F7A583D8DD}"/>
              </a:ext>
            </a:extLst>
          </p:cNvPr>
          <p:cNvCxnSpPr>
            <a:cxnSpLocks/>
          </p:cNvCxnSpPr>
          <p:nvPr/>
        </p:nvCxnSpPr>
        <p:spPr>
          <a:xfrm flipH="1" flipV="1">
            <a:off x="3203321" y="1705605"/>
            <a:ext cx="1530604" cy="551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6E0C3A-E053-4636-96EC-DF95EED91B76}"/>
              </a:ext>
            </a:extLst>
          </p:cNvPr>
          <p:cNvSpPr txBox="1"/>
          <p:nvPr/>
        </p:nvSpPr>
        <p:spPr>
          <a:xfrm>
            <a:off x="4810125" y="1981515"/>
            <a:ext cx="3451205" cy="110799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Analyze the entire dataset</a:t>
            </a:r>
          </a:p>
          <a:p>
            <a:r>
              <a:rPr lang="en-US" altLang="ko-KR" sz="1100" dirty="0"/>
              <a:t>Information of mitochondria of all datasets is displayed in parallel coordinate plot and 2D projection plot</a:t>
            </a:r>
          </a:p>
          <a:p>
            <a:r>
              <a:rPr lang="en-US" altLang="ko-KR" sz="1100" dirty="0"/>
              <a:t>Each line and point color can be specified on a group based</a:t>
            </a:r>
            <a:endParaRPr lang="ko-KR" altLang="en-US" sz="11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BA5FE8A-A1FA-42AB-8160-AF79F830D89A}"/>
              </a:ext>
            </a:extLst>
          </p:cNvPr>
          <p:cNvCxnSpPr>
            <a:cxnSpLocks/>
          </p:cNvCxnSpPr>
          <p:nvPr/>
        </p:nvCxnSpPr>
        <p:spPr>
          <a:xfrm flipV="1">
            <a:off x="3203321" y="2664256"/>
            <a:ext cx="1606804" cy="19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4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BB5BD4-6323-4CF7-9EF2-5A5F80D50CDF}"/>
              </a:ext>
            </a:extLst>
          </p:cNvPr>
          <p:cNvSpPr txBox="1"/>
          <p:nvPr/>
        </p:nvSpPr>
        <p:spPr>
          <a:xfrm>
            <a:off x="279399" y="152400"/>
            <a:ext cx="18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Snapshot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F242F9-63C5-4929-B5FC-160CD580C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01" r="28743"/>
          <a:stretch/>
        </p:blipFill>
        <p:spPr>
          <a:xfrm>
            <a:off x="786523" y="1654174"/>
            <a:ext cx="6769100" cy="2570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2F4A0E-1A7B-47F3-A1F3-06E5A1D8D562}"/>
              </a:ext>
            </a:extLst>
          </p:cNvPr>
          <p:cNvSpPr txBox="1"/>
          <p:nvPr/>
        </p:nvSpPr>
        <p:spPr>
          <a:xfrm>
            <a:off x="7459134" y="5460192"/>
            <a:ext cx="3451205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Save the feature values for the current subset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4AB88-3BAB-41B8-8A63-3796E450B36F}"/>
              </a:ext>
            </a:extLst>
          </p:cNvPr>
          <p:cNvCxnSpPr>
            <a:cxnSpLocks/>
          </p:cNvCxnSpPr>
          <p:nvPr/>
        </p:nvCxnSpPr>
        <p:spPr>
          <a:xfrm flipH="1">
            <a:off x="1904501" y="1395912"/>
            <a:ext cx="693967" cy="79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632A60-15B9-437C-AD5D-BC788AE81D22}"/>
              </a:ext>
            </a:extLst>
          </p:cNvPr>
          <p:cNvSpPr txBox="1"/>
          <p:nvPr/>
        </p:nvSpPr>
        <p:spPr>
          <a:xfrm>
            <a:off x="2365106" y="1068774"/>
            <a:ext cx="345120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Add a comment for the current snapshot</a:t>
            </a:r>
            <a:endParaRPr lang="ko-KR" altLang="en-US" sz="11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C9F0CF-525B-4300-B459-46DA390D7B0A}"/>
              </a:ext>
            </a:extLst>
          </p:cNvPr>
          <p:cNvCxnSpPr>
            <a:cxnSpLocks/>
          </p:cNvCxnSpPr>
          <p:nvPr/>
        </p:nvCxnSpPr>
        <p:spPr>
          <a:xfrm flipH="1">
            <a:off x="2935280" y="1444358"/>
            <a:ext cx="1440515" cy="683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4FA855-E52D-4534-A3AD-831C646D80A6}"/>
              </a:ext>
            </a:extLst>
          </p:cNvPr>
          <p:cNvSpPr txBox="1"/>
          <p:nvPr/>
        </p:nvSpPr>
        <p:spPr>
          <a:xfrm>
            <a:off x="4409917" y="1313553"/>
            <a:ext cx="345120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If the analysis type is whole data, it is displayed as All.</a:t>
            </a:r>
            <a:endParaRPr lang="ko-KR" altLang="en-US" sz="1100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017093-DD51-4E4B-A03E-5437E55E5C3C}"/>
              </a:ext>
            </a:extLst>
          </p:cNvPr>
          <p:cNvCxnSpPr>
            <a:cxnSpLocks/>
          </p:cNvCxnSpPr>
          <p:nvPr/>
        </p:nvCxnSpPr>
        <p:spPr>
          <a:xfrm flipH="1">
            <a:off x="3450816" y="1892741"/>
            <a:ext cx="1628308" cy="341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BA0054-5D4E-4900-9E4B-231B71796D46}"/>
              </a:ext>
            </a:extLst>
          </p:cNvPr>
          <p:cNvSpPr txBox="1"/>
          <p:nvPr/>
        </p:nvSpPr>
        <p:spPr>
          <a:xfrm>
            <a:off x="5118861" y="1762136"/>
            <a:ext cx="345120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If the analysis type is whole data, it is displayed as All.</a:t>
            </a:r>
            <a:endParaRPr lang="ko-KR" altLang="en-US" sz="11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C2607B1-74D6-4C0F-B3A7-317DE8CE00EE}"/>
              </a:ext>
            </a:extLst>
          </p:cNvPr>
          <p:cNvCxnSpPr>
            <a:cxnSpLocks/>
          </p:cNvCxnSpPr>
          <p:nvPr/>
        </p:nvCxnSpPr>
        <p:spPr>
          <a:xfrm flipV="1">
            <a:off x="3175509" y="4011449"/>
            <a:ext cx="1234408" cy="693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23B277D-00CE-4412-82C5-71ABBDE099D4}"/>
              </a:ext>
            </a:extLst>
          </p:cNvPr>
          <p:cNvSpPr txBox="1"/>
          <p:nvPr/>
        </p:nvSpPr>
        <p:spPr>
          <a:xfrm>
            <a:off x="1855118" y="4704512"/>
            <a:ext cx="3451205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Mitochondrial density</a:t>
            </a:r>
          </a:p>
          <a:p>
            <a:r>
              <a:rPr lang="en-US" altLang="ko-KR" sz="1100" b="1" dirty="0"/>
              <a:t>(Mitochondrial area / Selected structure area)</a:t>
            </a:r>
            <a:endParaRPr lang="ko-KR" altLang="en-US" sz="11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0AA2A7B-3A71-4E04-AC68-FD9622DD0FFB}"/>
              </a:ext>
            </a:extLst>
          </p:cNvPr>
          <p:cNvCxnSpPr>
            <a:cxnSpLocks/>
          </p:cNvCxnSpPr>
          <p:nvPr/>
        </p:nvCxnSpPr>
        <p:spPr>
          <a:xfrm flipV="1">
            <a:off x="4735293" y="4611043"/>
            <a:ext cx="1326672" cy="732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1643A372-A7AB-4A54-9FC4-30E0B6F4C521}"/>
              </a:ext>
            </a:extLst>
          </p:cNvPr>
          <p:cNvSpPr/>
          <p:nvPr/>
        </p:nvSpPr>
        <p:spPr>
          <a:xfrm rot="5400000">
            <a:off x="5928030" y="3089367"/>
            <a:ext cx="256537" cy="2384894"/>
          </a:xfrm>
          <a:prstGeom prst="rightBrace">
            <a:avLst>
              <a:gd name="adj1" fmla="val 70588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26E72B-B78E-4700-8135-6FB49D4C5334}"/>
              </a:ext>
            </a:extLst>
          </p:cNvPr>
          <p:cNvSpPr txBox="1"/>
          <p:nvPr/>
        </p:nvSpPr>
        <p:spPr>
          <a:xfrm>
            <a:off x="2408055" y="5329387"/>
            <a:ext cx="345120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Feature average value for selected data</a:t>
            </a:r>
            <a:endParaRPr lang="ko-KR" altLang="en-US" sz="1100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C795971-71F0-46F9-852C-49247CAEEF92}"/>
              </a:ext>
            </a:extLst>
          </p:cNvPr>
          <p:cNvCxnSpPr>
            <a:cxnSpLocks/>
          </p:cNvCxnSpPr>
          <p:nvPr/>
        </p:nvCxnSpPr>
        <p:spPr>
          <a:xfrm>
            <a:off x="939813" y="1528996"/>
            <a:ext cx="0" cy="1318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974A04-22A6-4927-8548-266753A19B15}"/>
              </a:ext>
            </a:extLst>
          </p:cNvPr>
          <p:cNvSpPr txBox="1"/>
          <p:nvPr/>
        </p:nvSpPr>
        <p:spPr>
          <a:xfrm>
            <a:off x="491758" y="1192197"/>
            <a:ext cx="1536533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Add Snapshot for current subset</a:t>
            </a:r>
            <a:endParaRPr lang="ko-KR" altLang="en-US" sz="1100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5E797D6-BA63-4467-B3FB-87F5BC77C592}"/>
              </a:ext>
            </a:extLst>
          </p:cNvPr>
          <p:cNvCxnSpPr>
            <a:cxnSpLocks/>
          </p:cNvCxnSpPr>
          <p:nvPr/>
        </p:nvCxnSpPr>
        <p:spPr>
          <a:xfrm flipV="1">
            <a:off x="939813" y="3304413"/>
            <a:ext cx="0" cy="1105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1C3A0E-5FB0-4500-A067-87DF6C08C01D}"/>
              </a:ext>
            </a:extLst>
          </p:cNvPr>
          <p:cNvSpPr txBox="1"/>
          <p:nvPr/>
        </p:nvSpPr>
        <p:spPr>
          <a:xfrm>
            <a:off x="279399" y="4411655"/>
            <a:ext cx="1342151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Save snapshots as csv files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36314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Starting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FB653-6E59-47E4-8ADC-CED1601C3B74}"/>
              </a:ext>
            </a:extLst>
          </p:cNvPr>
          <p:cNvSpPr txBox="1"/>
          <p:nvPr/>
        </p:nvSpPr>
        <p:spPr>
          <a:xfrm>
            <a:off x="2016761" y="2973400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Run!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703950-467E-479F-AE82-3C312040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67" y="2336923"/>
            <a:ext cx="7530166" cy="3869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D6A52C-800C-42A9-BD3F-C4D2E4FDDE81}"/>
              </a:ext>
            </a:extLst>
          </p:cNvPr>
          <p:cNvSpPr txBox="1"/>
          <p:nvPr/>
        </p:nvSpPr>
        <p:spPr>
          <a:xfrm>
            <a:off x="5979161" y="334273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Initial view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E88FD-6AA3-411F-9749-95E57AA5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2" y="1621741"/>
            <a:ext cx="1707028" cy="3072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C4F6DF-428D-4ABA-A5A3-40D1020636FB}"/>
              </a:ext>
            </a:extLst>
          </p:cNvPr>
          <p:cNvSpPr txBox="1"/>
          <p:nvPr/>
        </p:nvSpPr>
        <p:spPr>
          <a:xfrm>
            <a:off x="1507066" y="1252975"/>
            <a:ext cx="489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If Microsoft Visual C++ 2017 is not installed,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run (Additional/vc_redist.x64.exe) to install it.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5FD0B-8E36-41BB-9C89-3CF1B016F376}"/>
              </a:ext>
            </a:extLst>
          </p:cNvPr>
          <p:cNvSpPr txBox="1"/>
          <p:nvPr/>
        </p:nvSpPr>
        <p:spPr>
          <a:xfrm>
            <a:off x="5669491" y="1252975"/>
            <a:ext cx="4893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Deep learning methods requires Python environment. For the detail, please refer to (Manuals/1. Environment setting.pptx)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Visual interface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B18EA-9C3A-4E6A-8E1A-104F8E4C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34" y="1105932"/>
            <a:ext cx="10108131" cy="51932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6B51A2-5BE2-4C1E-8A2E-E3B681AC6962}"/>
              </a:ext>
            </a:extLst>
          </p:cNvPr>
          <p:cNvSpPr/>
          <p:nvPr/>
        </p:nvSpPr>
        <p:spPr>
          <a:xfrm>
            <a:off x="1041934" y="1105932"/>
            <a:ext cx="1091666" cy="3704193"/>
          </a:xfrm>
          <a:prstGeom prst="rect">
            <a:avLst/>
          </a:prstGeom>
          <a:solidFill>
            <a:schemeClr val="accent1">
              <a:lumMod val="50000"/>
              <a:alpha val="23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management panel</a:t>
            </a:r>
            <a:endParaRPr lang="ko-KR" altLang="en-US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01CCD8-038D-464B-A709-A3A6237DD25C}"/>
              </a:ext>
            </a:extLst>
          </p:cNvPr>
          <p:cNvSpPr/>
          <p:nvPr/>
        </p:nvSpPr>
        <p:spPr>
          <a:xfrm>
            <a:off x="2203984" y="1105933"/>
            <a:ext cx="6025616" cy="2799318"/>
          </a:xfrm>
          <a:prstGeom prst="rect">
            <a:avLst/>
          </a:prstGeom>
          <a:solidFill>
            <a:schemeClr val="accent1">
              <a:lumMod val="50000"/>
              <a:alpha val="23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Viewer</a:t>
            </a:r>
            <a:endParaRPr lang="ko-KR" altLang="en-US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32DE4B-92B1-420B-B63A-83B4AC8CD751}"/>
              </a:ext>
            </a:extLst>
          </p:cNvPr>
          <p:cNvSpPr/>
          <p:nvPr/>
        </p:nvSpPr>
        <p:spPr>
          <a:xfrm>
            <a:off x="2203984" y="3905251"/>
            <a:ext cx="6025616" cy="904874"/>
          </a:xfrm>
          <a:prstGeom prst="rect">
            <a:avLst/>
          </a:prstGeom>
          <a:solidFill>
            <a:schemeClr val="accent1">
              <a:lumMod val="50000"/>
              <a:alpha val="23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panel</a:t>
            </a:r>
            <a:endParaRPr lang="ko-KR" altLang="en-US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C1BC1C-7574-43FA-B96E-7E1297339010}"/>
              </a:ext>
            </a:extLst>
          </p:cNvPr>
          <p:cNvSpPr/>
          <p:nvPr/>
        </p:nvSpPr>
        <p:spPr>
          <a:xfrm>
            <a:off x="8299983" y="1105931"/>
            <a:ext cx="2850081" cy="5193266"/>
          </a:xfrm>
          <a:prstGeom prst="rect">
            <a:avLst/>
          </a:prstGeom>
          <a:solidFill>
            <a:schemeClr val="accent1">
              <a:lumMod val="50000"/>
              <a:alpha val="23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panel</a:t>
            </a:r>
            <a:endParaRPr lang="ko-KR" altLang="en-US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484D3E-5824-4C96-A10A-83FDF41AAF38}"/>
              </a:ext>
            </a:extLst>
          </p:cNvPr>
          <p:cNvSpPr/>
          <p:nvPr/>
        </p:nvSpPr>
        <p:spPr>
          <a:xfrm>
            <a:off x="1041934" y="4847193"/>
            <a:ext cx="7187666" cy="1452004"/>
          </a:xfrm>
          <a:prstGeom prst="rect">
            <a:avLst/>
          </a:prstGeom>
          <a:solidFill>
            <a:schemeClr val="accent1">
              <a:lumMod val="50000"/>
              <a:alpha val="23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Morphology comparison panel</a:t>
            </a:r>
            <a:endParaRPr lang="ko-KR" altLang="en-US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7A6EB1E-4391-4034-9377-5C331524D885}"/>
              </a:ext>
            </a:extLst>
          </p:cNvPr>
          <p:cNvCxnSpPr/>
          <p:nvPr/>
        </p:nvCxnSpPr>
        <p:spPr>
          <a:xfrm flipV="1">
            <a:off x="3552825" y="4685268"/>
            <a:ext cx="0" cy="2952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2CA6A-2968-44C7-8118-FE8F132D6BD4}"/>
              </a:ext>
            </a:extLst>
          </p:cNvPr>
          <p:cNvSpPr txBox="1"/>
          <p:nvPr/>
        </p:nvSpPr>
        <p:spPr>
          <a:xfrm>
            <a:off x="1657350" y="4617105"/>
            <a:ext cx="182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Layout control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C19E86-13B4-45F0-AE3F-0D96CE90272C}"/>
              </a:ext>
            </a:extLst>
          </p:cNvPr>
          <p:cNvCxnSpPr>
            <a:cxnSpLocks/>
          </p:cNvCxnSpPr>
          <p:nvPr/>
        </p:nvCxnSpPr>
        <p:spPr>
          <a:xfrm flipH="1" flipV="1">
            <a:off x="8121917" y="3790206"/>
            <a:ext cx="28575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DFC7E0-36DB-4898-B074-C2E53CA14DE7}"/>
              </a:ext>
            </a:extLst>
          </p:cNvPr>
          <p:cNvCxnSpPr>
            <a:cxnSpLocks/>
          </p:cNvCxnSpPr>
          <p:nvPr/>
        </p:nvCxnSpPr>
        <p:spPr>
          <a:xfrm flipH="1" flipV="1">
            <a:off x="2025917" y="3199656"/>
            <a:ext cx="28575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8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6BD728-7C56-4DD9-8E5C-C34DD061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05" y="665007"/>
            <a:ext cx="3609145" cy="309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 loading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788ACD-0FB2-444C-9985-281B2511A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60" b="36589"/>
          <a:stretch/>
        </p:blipFill>
        <p:spPr>
          <a:xfrm>
            <a:off x="1320566" y="999067"/>
            <a:ext cx="3919126" cy="43903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A5F154-55C7-4A95-8C33-D6355125E372}"/>
              </a:ext>
            </a:extLst>
          </p:cNvPr>
          <p:cNvSpPr/>
          <p:nvPr/>
        </p:nvSpPr>
        <p:spPr>
          <a:xfrm>
            <a:off x="2665825" y="1515534"/>
            <a:ext cx="372533" cy="223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1D4CC-EBE4-4E51-9B7A-404C55E7003E}"/>
              </a:ext>
            </a:extLst>
          </p:cNvPr>
          <p:cNvSpPr txBox="1"/>
          <p:nvPr/>
        </p:nvSpPr>
        <p:spPr>
          <a:xfrm>
            <a:off x="2534590" y="1190712"/>
            <a:ext cx="205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 Group generation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45CF54-A732-420A-B284-44AE50E067A2}"/>
              </a:ext>
            </a:extLst>
          </p:cNvPr>
          <p:cNvSpPr/>
          <p:nvPr/>
        </p:nvSpPr>
        <p:spPr>
          <a:xfrm>
            <a:off x="2263657" y="1764033"/>
            <a:ext cx="270934" cy="223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932C3-180F-42A0-893D-9559F6425A39}"/>
              </a:ext>
            </a:extLst>
          </p:cNvPr>
          <p:cNvSpPr txBox="1"/>
          <p:nvPr/>
        </p:nvSpPr>
        <p:spPr>
          <a:xfrm>
            <a:off x="2176874" y="1987972"/>
            <a:ext cx="1350434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2. Load data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D5C39-34CE-40F9-90E0-C7C43F631999}"/>
              </a:ext>
            </a:extLst>
          </p:cNvPr>
          <p:cNvSpPr txBox="1"/>
          <p:nvPr/>
        </p:nvSpPr>
        <p:spPr>
          <a:xfrm>
            <a:off x="6640347" y="2371800"/>
            <a:ext cx="2365705" cy="95410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3. Previously generated dataset (*.</a:t>
            </a:r>
            <a:r>
              <a:rPr lang="en-US" altLang="ko-KR" sz="1400" b="1" dirty="0" err="1">
                <a:solidFill>
                  <a:schemeClr val="accent1"/>
                </a:solidFill>
              </a:rPr>
              <a:t>MitoVis</a:t>
            </a:r>
            <a:r>
              <a:rPr lang="en-US" altLang="ko-KR" sz="1400" b="1" dirty="0">
                <a:solidFill>
                  <a:schemeClr val="accent1"/>
                </a:solidFill>
              </a:rPr>
              <a:t>) or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new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image (*.nd2, *.</a:t>
            </a:r>
            <a:r>
              <a:rPr lang="en-US" altLang="ko-KR" sz="1400" b="1" dirty="0" err="1">
                <a:solidFill>
                  <a:schemeClr val="accent1"/>
                </a:solidFill>
              </a:rPr>
              <a:t>tif</a:t>
            </a:r>
            <a:r>
              <a:rPr lang="en-US" altLang="ko-KR" sz="1400" b="1" dirty="0">
                <a:solidFill>
                  <a:schemeClr val="accent1"/>
                </a:solidFill>
              </a:rPr>
              <a:t>) can be loaded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23F0A3-C584-46FA-8C3E-A1FF19DCFF02}"/>
              </a:ext>
            </a:extLst>
          </p:cNvPr>
          <p:cNvCxnSpPr>
            <a:cxnSpLocks/>
          </p:cNvCxnSpPr>
          <p:nvPr/>
        </p:nvCxnSpPr>
        <p:spPr>
          <a:xfrm flipV="1">
            <a:off x="1849579" y="3443972"/>
            <a:ext cx="0" cy="227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C99F1E-0F2C-4E10-B0B0-0E39F3BE3BE3}"/>
              </a:ext>
            </a:extLst>
          </p:cNvPr>
          <p:cNvSpPr txBox="1"/>
          <p:nvPr/>
        </p:nvSpPr>
        <p:spPr>
          <a:xfrm>
            <a:off x="1245751" y="5765218"/>
            <a:ext cx="273683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Switch the current data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2516A9-18B9-446F-9CE0-AA7B6E622BCD}"/>
              </a:ext>
            </a:extLst>
          </p:cNvPr>
          <p:cNvCxnSpPr>
            <a:cxnSpLocks/>
          </p:cNvCxnSpPr>
          <p:nvPr/>
        </p:nvCxnSpPr>
        <p:spPr>
          <a:xfrm flipH="1" flipV="1">
            <a:off x="2264444" y="4636277"/>
            <a:ext cx="2327548" cy="1559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9478CF-293D-4D6B-B64B-C97F05217A8B}"/>
              </a:ext>
            </a:extLst>
          </p:cNvPr>
          <p:cNvSpPr txBox="1"/>
          <p:nvPr/>
        </p:nvSpPr>
        <p:spPr>
          <a:xfrm>
            <a:off x="3646051" y="6268952"/>
            <a:ext cx="3532508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</a:rPr>
              <a:t>When using the multiple dataset analysis mode, a specific group can be activated or deactivated.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1CFC2-4513-48C7-A5F5-15C1D9E5A0B8}"/>
              </a:ext>
            </a:extLst>
          </p:cNvPr>
          <p:cNvSpPr txBox="1"/>
          <p:nvPr/>
        </p:nvSpPr>
        <p:spPr>
          <a:xfrm>
            <a:off x="7364247" y="4742937"/>
            <a:ext cx="2365705" cy="73866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4. Generate and select a folder to store the dataset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BEDE6-D71B-491A-A9AA-591D32D86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040" r="69064" b="-1"/>
          <a:stretch/>
        </p:blipFill>
        <p:spPr>
          <a:xfrm>
            <a:off x="7105650" y="4229892"/>
            <a:ext cx="1947012" cy="215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3E6974-D63F-45D4-8121-D3B8A98BF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814" y="4386595"/>
            <a:ext cx="2493936" cy="3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4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visualization</a:t>
            </a: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F9494F-2C6D-4FA3-AB72-E252C90AB4B4}"/>
              </a:ext>
            </a:extLst>
          </p:cNvPr>
          <p:cNvGrpSpPr/>
          <p:nvPr/>
        </p:nvGrpSpPr>
        <p:grpSpPr>
          <a:xfrm>
            <a:off x="308102" y="1367911"/>
            <a:ext cx="5278324" cy="2334139"/>
            <a:chOff x="617651" y="1300058"/>
            <a:chExt cx="11060765" cy="48912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CC8F27-0283-49E0-9942-EDF6ADA71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084" y="1300058"/>
              <a:ext cx="10974332" cy="14956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83A0EF-0815-411D-99BD-7547D2F4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84" y="2985983"/>
              <a:ext cx="10945753" cy="14956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4A865C-4DD4-4700-82FE-9684B8004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36" b="-1"/>
            <a:stretch/>
          </p:blipFill>
          <p:spPr>
            <a:xfrm>
              <a:off x="617651" y="4719539"/>
              <a:ext cx="11031489" cy="1471723"/>
            </a:xfrm>
            <a:prstGeom prst="rect">
              <a:avLst/>
            </a:prstGeom>
          </p:spPr>
        </p:pic>
      </p:grp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C8B367FB-5EFB-42AD-B1FE-C6FAB2F67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3000"/>
            <a:ext cx="5787898" cy="5118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7F01484-21EA-4767-B8EE-FA6E7D6B2C20}"/>
              </a:ext>
            </a:extLst>
          </p:cNvPr>
          <p:cNvSpPr txBox="1"/>
          <p:nvPr/>
        </p:nvSpPr>
        <p:spPr>
          <a:xfrm>
            <a:off x="2297913" y="4314691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Various visualization generation by parameter adjustment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49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visualization</a:t>
            </a:r>
          </a:p>
          <a:p>
            <a:r>
              <a:rPr lang="en-US" altLang="ko-KR" b="1" dirty="0"/>
              <a:t>(Example)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3B353C-ECB9-4BA3-AC1C-72FD11E9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22" y="0"/>
            <a:ext cx="8476278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3BF876-14E3-43C4-B35D-70F569D65AB6}"/>
              </a:ext>
            </a:extLst>
          </p:cNvPr>
          <p:cNvGrpSpPr/>
          <p:nvPr/>
        </p:nvGrpSpPr>
        <p:grpSpPr>
          <a:xfrm>
            <a:off x="326046" y="3654473"/>
            <a:ext cx="5033354" cy="2214185"/>
            <a:chOff x="681646" y="2448877"/>
            <a:chExt cx="6474804" cy="28482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7D67C6-A390-438E-8326-84946BDF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784" y="2448877"/>
              <a:ext cx="6439666" cy="89439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D8E83C-A68C-4D7B-9E7E-49A126E5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784" y="3429000"/>
              <a:ext cx="6439666" cy="88803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E2B7B1-A002-4593-B871-87E065098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646" y="4409122"/>
              <a:ext cx="6474803" cy="88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19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F2C884-DF93-4A01-865E-5C68A8BE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910" y="406400"/>
            <a:ext cx="8436445" cy="6082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visualization</a:t>
            </a:r>
          </a:p>
          <a:p>
            <a:r>
              <a:rPr lang="en-US" altLang="ko-KR" b="1" dirty="0"/>
              <a:t>(Example)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605D14-B87F-469C-8C61-36E3C98EF3C6}"/>
              </a:ext>
            </a:extLst>
          </p:cNvPr>
          <p:cNvGrpSpPr/>
          <p:nvPr/>
        </p:nvGrpSpPr>
        <p:grpSpPr>
          <a:xfrm>
            <a:off x="236645" y="3972853"/>
            <a:ext cx="4938420" cy="2104097"/>
            <a:chOff x="-1644699" y="4106203"/>
            <a:chExt cx="10964805" cy="4671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3CF130-8FB6-423D-ACC6-559639AC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44699" y="5718072"/>
              <a:ext cx="10945753" cy="146705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8E79AD-03E7-4658-A714-08E843B0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44699" y="4106203"/>
              <a:ext cx="10964805" cy="147658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1879FC-B828-4F0F-AE43-06C28051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616120" y="7320415"/>
              <a:ext cx="10917174" cy="1457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50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Image visualization</a:t>
            </a:r>
          </a:p>
          <a:p>
            <a:r>
              <a:rPr lang="en-US" altLang="ko-KR" b="1" dirty="0"/>
              <a:t>(Example)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1B8155-51F6-4AFF-AF51-380B8F1C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37" y="0"/>
            <a:ext cx="8417825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5B3DE6-67C7-4F12-AE22-87BD8D77412B}"/>
              </a:ext>
            </a:extLst>
          </p:cNvPr>
          <p:cNvGrpSpPr/>
          <p:nvPr/>
        </p:nvGrpSpPr>
        <p:grpSpPr>
          <a:xfrm>
            <a:off x="299270" y="4097777"/>
            <a:ext cx="5796730" cy="2353823"/>
            <a:chOff x="604070" y="2685946"/>
            <a:chExt cx="11002911" cy="44678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629814-237E-4A1C-93C0-1FFD0D02D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176" y="2685946"/>
              <a:ext cx="10907647" cy="14861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71890D-177E-49F4-A0E5-FA3E0811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070" y="4172053"/>
              <a:ext cx="10983858" cy="145752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E900EB-2501-4AA4-9C83-3F74BC15F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176" y="5658160"/>
              <a:ext cx="10964805" cy="1495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74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CEB9-9788-4D5A-A622-6907572D3251}"/>
              </a:ext>
            </a:extLst>
          </p:cNvPr>
          <p:cNvSpPr txBox="1"/>
          <p:nvPr/>
        </p:nvSpPr>
        <p:spPr>
          <a:xfrm>
            <a:off x="560494" y="406400"/>
            <a:ext cx="281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Structure/Mitochondria Correction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43D607-8ACE-428A-B65B-B68E29BE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5" y="1267608"/>
            <a:ext cx="7484245" cy="1034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4431-79BF-4997-8934-94F27351B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86" y="2516578"/>
            <a:ext cx="3921209" cy="33110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FAF3AA-61ED-4A3A-B0E1-011DD1A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5" y="2878083"/>
            <a:ext cx="4540462" cy="2392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54D08D-0A55-449C-8F12-97C7673D511D}"/>
              </a:ext>
            </a:extLst>
          </p:cNvPr>
          <p:cNvSpPr txBox="1"/>
          <p:nvPr/>
        </p:nvSpPr>
        <p:spPr>
          <a:xfrm>
            <a:off x="6565899" y="729565"/>
            <a:ext cx="4931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Structure correction and mitochondria correction available through corrector control panel </a:t>
            </a:r>
            <a:r>
              <a:rPr lang="en-US" altLang="ko-KR" sz="1600" dirty="0">
                <a:solidFill>
                  <a:schemeClr val="accent1"/>
                </a:solidFill>
              </a:rPr>
              <a:t>(Refer to 3. Structure segmentation.pptx / 4. Mitochondria detection.pptx for details)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2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594</Words>
  <Application>Microsoft Office PowerPoint</Application>
  <PresentationFormat>와이드스크린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준</dc:creator>
  <cp:lastModifiedBy>최 준</cp:lastModifiedBy>
  <cp:revision>27</cp:revision>
  <dcterms:created xsi:type="dcterms:W3CDTF">2021-03-23T13:08:54Z</dcterms:created>
  <dcterms:modified xsi:type="dcterms:W3CDTF">2021-04-01T08:08:58Z</dcterms:modified>
</cp:coreProperties>
</file>